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7" r:id="rId1"/>
  </p:sldMasterIdLst>
  <p:notesMasterIdLst>
    <p:notesMasterId r:id="rId4"/>
  </p:notesMasterIdLst>
  <p:handoutMasterIdLst>
    <p:handoutMasterId r:id="rId5"/>
  </p:handoutMasterIdLst>
  <p:sldIdLst>
    <p:sldId id="257" r:id="rId2"/>
    <p:sldId id="265" r:id="rId3"/>
  </p:sldIdLst>
  <p:sldSz cx="6858000" cy="9906000" type="A4"/>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9690"/>
    <a:srgbClr val="ECECE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2C42A0-BA5C-457C-80CC-7EA8D65BF120}" v="6" dt="2026-07-22T06:56:56.0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18" autoAdjust="0"/>
    <p:restoredTop sz="89276" autoAdjust="0"/>
  </p:normalViewPr>
  <p:slideViewPr>
    <p:cSldViewPr snapToGrid="0">
      <p:cViewPr>
        <p:scale>
          <a:sx n="100" d="100"/>
          <a:sy n="100" d="100"/>
        </p:scale>
        <p:origin x="13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10" Type="http://schemas.microsoft.com/office/2015/10/relationships/revisionInfo" Target="revisionInfo.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4" cy="513508"/>
          </a:xfrm>
          <a:prstGeom prst="rect">
            <a:avLst/>
          </a:prstGeom>
        </p:spPr>
        <p:txBody>
          <a:bodyPr vert="horz" lIns="95433" tIns="47716" rIns="95433" bIns="47716"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1296" y="0"/>
            <a:ext cx="3076364" cy="513508"/>
          </a:xfrm>
          <a:prstGeom prst="rect">
            <a:avLst/>
          </a:prstGeom>
        </p:spPr>
        <p:txBody>
          <a:bodyPr vert="horz" lIns="95433" tIns="47716" rIns="95433" bIns="47716" rtlCol="0"/>
          <a:lstStyle>
            <a:lvl1pPr algn="r">
              <a:defRPr sz="1300"/>
            </a:lvl1pPr>
          </a:lstStyle>
          <a:p>
            <a:fld id="{62D2BADF-4F1D-41D6-AE12-7DC226826F72}" type="datetimeFigureOut">
              <a:rPr kumimoji="1" lang="ja-JP" altLang="en-US" smtClean="0"/>
              <a:t>2026/8/19</a:t>
            </a:fld>
            <a:endParaRPr kumimoji="1" lang="ja-JP" altLang="en-US"/>
          </a:p>
        </p:txBody>
      </p:sp>
      <p:sp>
        <p:nvSpPr>
          <p:cNvPr id="4" name="フッター プレースホルダー 3"/>
          <p:cNvSpPr>
            <a:spLocks noGrp="1"/>
          </p:cNvSpPr>
          <p:nvPr>
            <p:ph type="ftr" sz="quarter" idx="2"/>
          </p:nvPr>
        </p:nvSpPr>
        <p:spPr>
          <a:xfrm>
            <a:off x="0" y="9721107"/>
            <a:ext cx="3076364" cy="513507"/>
          </a:xfrm>
          <a:prstGeom prst="rect">
            <a:avLst/>
          </a:prstGeom>
        </p:spPr>
        <p:txBody>
          <a:bodyPr vert="horz" lIns="95433" tIns="47716" rIns="95433" bIns="47716"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1296" y="9721107"/>
            <a:ext cx="3076364" cy="513507"/>
          </a:xfrm>
          <a:prstGeom prst="rect">
            <a:avLst/>
          </a:prstGeom>
        </p:spPr>
        <p:txBody>
          <a:bodyPr vert="horz" lIns="95433" tIns="47716" rIns="95433" bIns="47716" rtlCol="0" anchor="b"/>
          <a:lstStyle>
            <a:lvl1pPr algn="r">
              <a:defRPr sz="1300"/>
            </a:lvl1pPr>
          </a:lstStyle>
          <a:p>
            <a:fld id="{86869605-266C-4CB4-BFAB-3357ECC79BA3}" type="slidenum">
              <a:rPr kumimoji="1" lang="ja-JP" altLang="en-US" smtClean="0"/>
              <a:t>‹#›</a:t>
            </a:fld>
            <a:endParaRPr kumimoji="1" lang="ja-JP" altLang="en-US"/>
          </a:p>
        </p:txBody>
      </p:sp>
    </p:spTree>
    <p:extLst>
      <p:ext uri="{BB962C8B-B14F-4D97-AF65-F5344CB8AC3E}">
        <p14:creationId xmlns:p14="http://schemas.microsoft.com/office/powerpoint/2010/main" val="40778122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4" cy="513508"/>
          </a:xfrm>
          <a:prstGeom prst="rect">
            <a:avLst/>
          </a:prstGeom>
        </p:spPr>
        <p:txBody>
          <a:bodyPr vert="horz" lIns="95433" tIns="47716" rIns="95433" bIns="47716"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1296" y="0"/>
            <a:ext cx="3076364" cy="513508"/>
          </a:xfrm>
          <a:prstGeom prst="rect">
            <a:avLst/>
          </a:prstGeom>
        </p:spPr>
        <p:txBody>
          <a:bodyPr vert="horz" lIns="95433" tIns="47716" rIns="95433" bIns="47716" rtlCol="0"/>
          <a:lstStyle>
            <a:lvl1pPr algn="r">
              <a:defRPr sz="1300"/>
            </a:lvl1pPr>
          </a:lstStyle>
          <a:p>
            <a:fld id="{68776C25-C78F-4E39-93F7-174CFB0C3B1A}" type="datetimeFigureOut">
              <a:rPr kumimoji="1" lang="ja-JP" altLang="en-US" smtClean="0"/>
              <a:t>2026/8/19</a:t>
            </a:fld>
            <a:endParaRPr kumimoji="1" lang="ja-JP" altLang="en-US"/>
          </a:p>
        </p:txBody>
      </p:sp>
      <p:sp>
        <p:nvSpPr>
          <p:cNvPr id="4" name="スライド イメージ プレースホルダー 3"/>
          <p:cNvSpPr>
            <a:spLocks noGrp="1" noRot="1" noChangeAspect="1"/>
          </p:cNvSpPr>
          <p:nvPr>
            <p:ph type="sldImg" idx="2"/>
          </p:nvPr>
        </p:nvSpPr>
        <p:spPr>
          <a:xfrm>
            <a:off x="2354263" y="1279525"/>
            <a:ext cx="2390775" cy="3452813"/>
          </a:xfrm>
          <a:prstGeom prst="rect">
            <a:avLst/>
          </a:prstGeom>
          <a:noFill/>
          <a:ln w="12700">
            <a:solidFill>
              <a:prstClr val="black"/>
            </a:solidFill>
          </a:ln>
        </p:spPr>
        <p:txBody>
          <a:bodyPr vert="horz" lIns="95433" tIns="47716" rIns="95433" bIns="47716" rtlCol="0" anchor="ctr"/>
          <a:lstStyle/>
          <a:p>
            <a:endParaRPr lang="ja-JP" altLang="en-US"/>
          </a:p>
        </p:txBody>
      </p:sp>
      <p:sp>
        <p:nvSpPr>
          <p:cNvPr id="5" name="ノート プレースホルダー 4"/>
          <p:cNvSpPr>
            <a:spLocks noGrp="1"/>
          </p:cNvSpPr>
          <p:nvPr>
            <p:ph type="body" sz="quarter" idx="3"/>
          </p:nvPr>
        </p:nvSpPr>
        <p:spPr>
          <a:xfrm>
            <a:off x="709931" y="4925410"/>
            <a:ext cx="5679440" cy="4029879"/>
          </a:xfrm>
          <a:prstGeom prst="rect">
            <a:avLst/>
          </a:prstGeom>
        </p:spPr>
        <p:txBody>
          <a:bodyPr vert="horz" lIns="95433" tIns="47716" rIns="95433" bIns="47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6364" cy="513507"/>
          </a:xfrm>
          <a:prstGeom prst="rect">
            <a:avLst/>
          </a:prstGeom>
        </p:spPr>
        <p:txBody>
          <a:bodyPr vert="horz" lIns="95433" tIns="47716" rIns="95433" bIns="47716"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1296" y="9721107"/>
            <a:ext cx="3076364" cy="513507"/>
          </a:xfrm>
          <a:prstGeom prst="rect">
            <a:avLst/>
          </a:prstGeom>
        </p:spPr>
        <p:txBody>
          <a:bodyPr vert="horz" lIns="95433" tIns="47716" rIns="95433" bIns="47716" rtlCol="0" anchor="b"/>
          <a:lstStyle>
            <a:lvl1pPr algn="r">
              <a:defRPr sz="1300"/>
            </a:lvl1pPr>
          </a:lstStyle>
          <a:p>
            <a:fld id="{592CEB32-665E-4872-9BF8-E0020ECEE6FA}" type="slidenum">
              <a:rPr kumimoji="1" lang="ja-JP" altLang="en-US" smtClean="0"/>
              <a:t>‹#›</a:t>
            </a:fld>
            <a:endParaRPr kumimoji="1" lang="ja-JP" altLang="en-US"/>
          </a:p>
        </p:txBody>
      </p:sp>
    </p:spTree>
    <p:extLst>
      <p:ext uri="{BB962C8B-B14F-4D97-AF65-F5344CB8AC3E}">
        <p14:creationId xmlns:p14="http://schemas.microsoft.com/office/powerpoint/2010/main" val="194784192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296565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1501579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413775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2314350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683656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298237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2584200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168940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4108131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3396372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2564027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58E733A-8422-4832-A5C8-4CF4D040ABAB}"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38434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58E733A-8422-4832-A5C8-4CF4D040ABAB}" type="datetimeFigureOut">
              <a:rPr kumimoji="1" lang="ja-JP" altLang="en-US" smtClean="0"/>
              <a:t>2026/8/19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8581DA9-6896-4B80-A9A5-6657153487CB}" type="slidenum">
              <a:rPr kumimoji="1" lang="ja-JP" altLang="en-US" smtClean="0"/>
              <a:t>‹#›</a:t>
            </a:fld>
            <a:endParaRPr kumimoji="1" lang="ja-JP" altLang="en-US"/>
          </a:p>
        </p:txBody>
      </p:sp>
    </p:spTree>
    <p:extLst>
      <p:ext uri="{BB962C8B-B14F-4D97-AF65-F5344CB8AC3E}">
        <p14:creationId xmlns:p14="http://schemas.microsoft.com/office/powerpoint/2010/main" val="3563843112"/>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forms.gle/HHALM15aQ5U2u6hz6"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meiji.ac.jp/koho/campus_guide/suruga/campus.html" TargetMode="External"/><Relationship Id="rId4" Type="http://schemas.openxmlformats.org/officeDocument/2006/relationships/hyperlink" Target="https://www.chuo-u.ac.jp/access/surugad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140383" y="2285060"/>
            <a:ext cx="10445121" cy="5843017"/>
          </a:xfrm>
          <a:prstGeom prst="rect">
            <a:avLst/>
          </a:prstGeom>
          <a:effectLst>
            <a:softEdge rad="1066800"/>
          </a:effectLst>
          <a:scene3d>
            <a:camera prst="orthographicFront">
              <a:rot lat="0" lon="0" rev="540000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正方形/長方形 25"/>
          <p:cNvSpPr/>
          <p:nvPr/>
        </p:nvSpPr>
        <p:spPr>
          <a:xfrm>
            <a:off x="0" y="-25164"/>
            <a:ext cx="6887094" cy="1754326"/>
          </a:xfrm>
          <a:prstGeom prst="rect">
            <a:avLst/>
          </a:prstGeom>
        </p:spPr>
        <p:txBody>
          <a:bodyPr wrap="square">
            <a:spAutoFit/>
            <a:scene3d>
              <a:camera prst="orthographicFront"/>
              <a:lightRig rig="threePt" dir="t"/>
            </a:scene3d>
            <a:sp3d extrusionH="57150">
              <a:bevelT w="38100" h="38100" prst="slop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solidFill>
                    <a:srgbClr val="139690"/>
                  </a:solidFill>
                </a:ln>
                <a:solidFill>
                  <a:srgbClr val="139690"/>
                </a:solidFill>
                <a:effectLst>
                  <a:glow rad="63500">
                    <a:prstClr val="white">
                      <a:alpha val="40000"/>
                    </a:prstClr>
                  </a:glow>
                </a:effectLst>
                <a:uLnTx/>
                <a:uFillTx/>
                <a:latin typeface="HG丸ｺﾞｼｯｸM-PRO" panose="020F0600000000000000" pitchFamily="50" charset="-128"/>
                <a:ea typeface="HG丸ｺﾞｼｯｸM-PRO" panose="020F0600000000000000" pitchFamily="50" charset="-128"/>
                <a:cs typeface="+mn-cs"/>
              </a:rPr>
              <a:t>シンポジウム</a:t>
            </a:r>
            <a:endParaRPr kumimoji="1" lang="en-US" altLang="ja-JP" sz="2800" b="1" i="0" u="none" strike="noStrike" kern="1200" cap="none" spc="0" normalizeH="0" baseline="0" noProof="0" dirty="0">
              <a:ln>
                <a:solidFill>
                  <a:srgbClr val="139690"/>
                </a:solidFill>
              </a:ln>
              <a:solidFill>
                <a:srgbClr val="139690"/>
              </a:solidFill>
              <a:effectLst>
                <a:glow rad="63500">
                  <a:prstClr val="white">
                    <a:alpha val="40000"/>
                  </a:prstClr>
                </a:glow>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solidFill>
                    <a:srgbClr val="139690"/>
                  </a:solidFill>
                </a:ln>
                <a:solidFill>
                  <a:srgbClr val="139690"/>
                </a:solidFill>
                <a:effectLst>
                  <a:glow rad="63500">
                    <a:prstClr val="white">
                      <a:alpha val="40000"/>
                    </a:prstClr>
                  </a:glow>
                </a:effectLst>
                <a:uLnTx/>
                <a:uFillTx/>
                <a:latin typeface="HG丸ｺﾞｼｯｸM-PRO" panose="020F0600000000000000" pitchFamily="50" charset="-128"/>
                <a:ea typeface="HG丸ｺﾞｼｯｸM-PRO" panose="020F0600000000000000" pitchFamily="50" charset="-128"/>
                <a:cs typeface="+mn-cs"/>
              </a:rPr>
              <a:t>個人情報保護委員会は本来の役割を十分果たしているのか</a:t>
            </a:r>
          </a:p>
        </p:txBody>
      </p:sp>
      <p:grpSp>
        <p:nvGrpSpPr>
          <p:cNvPr id="3" name="グループ化 2">
            <a:extLst>
              <a:ext uri="{FF2B5EF4-FFF2-40B4-BE49-F238E27FC236}">
                <a16:creationId xmlns:a16="http://schemas.microsoft.com/office/drawing/2014/main" id="{43792FB5-872C-85DB-A941-A0E2FB80DF73}"/>
              </a:ext>
            </a:extLst>
          </p:cNvPr>
          <p:cNvGrpSpPr/>
          <p:nvPr/>
        </p:nvGrpSpPr>
        <p:grpSpPr>
          <a:xfrm>
            <a:off x="96007" y="1570096"/>
            <a:ext cx="7035532" cy="982420"/>
            <a:chOff x="114922" y="2983661"/>
            <a:chExt cx="7035532" cy="982420"/>
          </a:xfrm>
        </p:grpSpPr>
        <p:sp>
          <p:nvSpPr>
            <p:cNvPr id="27" name="正方形/長方形 26"/>
            <p:cNvSpPr/>
            <p:nvPr/>
          </p:nvSpPr>
          <p:spPr>
            <a:xfrm>
              <a:off x="114922" y="3137435"/>
              <a:ext cx="116666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solidFill>
                      <a:srgbClr val="44546A">
                        <a:lumMod val="50000"/>
                      </a:srgbClr>
                    </a:solidFill>
                  </a:ln>
                  <a:solidFill>
                    <a:srgbClr val="44546A">
                      <a:lumMod val="50000"/>
                    </a:srgbClr>
                  </a:solidFill>
                  <a:effectLst/>
                  <a:uLnTx/>
                  <a:uFillTx/>
                  <a:latin typeface="BIZ UDPゴシック" panose="020B0400000000000000" pitchFamily="50" charset="-128"/>
                  <a:ea typeface="BIZ UDPゴシック" panose="020B0400000000000000" pitchFamily="50" charset="-128"/>
                  <a:cs typeface="+mn-cs"/>
                </a:rPr>
                <a:t>2026</a:t>
              </a:r>
              <a:r>
                <a:rPr kumimoji="1" lang="ja-JP" altLang="en-US" sz="1800" b="0" i="0" u="none" strike="noStrike" kern="1200" cap="none" spc="0" normalizeH="0" baseline="0" noProof="0" dirty="0">
                  <a:ln>
                    <a:solidFill>
                      <a:srgbClr val="44546A">
                        <a:lumMod val="50000"/>
                      </a:srgbClr>
                    </a:solidFill>
                  </a:ln>
                  <a:solidFill>
                    <a:srgbClr val="44546A">
                      <a:lumMod val="50000"/>
                    </a:srgbClr>
                  </a:solidFill>
                  <a:effectLst/>
                  <a:uLnTx/>
                  <a:uFillTx/>
                  <a:latin typeface="BIZ UDPゴシック" panose="020B0400000000000000" pitchFamily="50" charset="-128"/>
                  <a:ea typeface="BIZ UDPゴシック" panose="020B0400000000000000" pitchFamily="50" charset="-128"/>
                  <a:cs typeface="+mn-cs"/>
                </a:rPr>
                <a:t>年</a:t>
              </a:r>
            </a:p>
          </p:txBody>
        </p:sp>
        <p:sp>
          <p:nvSpPr>
            <p:cNvPr id="28" name="正方形/長方形 27"/>
            <p:cNvSpPr/>
            <p:nvPr/>
          </p:nvSpPr>
          <p:spPr>
            <a:xfrm>
              <a:off x="1159298" y="2983661"/>
              <a:ext cx="2093843" cy="584775"/>
            </a:xfrm>
            <a:prstGeom prst="rect">
              <a:avLst/>
            </a:prstGeom>
          </p:spPr>
          <p:txBody>
            <a:bodyPr wrap="none">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dirty="0">
                  <a:ln w="50800">
                    <a:solidFill>
                      <a:srgbClr val="44546A">
                        <a:lumMod val="50000"/>
                      </a:srgbClr>
                    </a:solidFill>
                  </a:ln>
                  <a:solidFill>
                    <a:srgbClr val="44546A">
                      <a:lumMod val="50000"/>
                    </a:srgbClr>
                  </a:solidFill>
                  <a:latin typeface="BIZ UDPゴシック" panose="020B0400000000000000" pitchFamily="50" charset="-128"/>
                  <a:ea typeface="BIZ UDPゴシック" panose="020B0400000000000000" pitchFamily="50" charset="-128"/>
                  <a:cs typeface="源真ゴシック等幅 Bold" panose="020B0609020203020207" pitchFamily="49" charset="-128"/>
                </a:rPr>
                <a:t>９</a:t>
              </a:r>
              <a:r>
                <a:rPr kumimoji="1" lang="en-US" altLang="ja-JP" sz="3200" b="1" i="0" u="none" strike="noStrike" kern="1200" cap="none" spc="0" normalizeH="0" baseline="0" noProof="0" dirty="0">
                  <a:ln w="50800">
                    <a:solidFill>
                      <a:srgbClr val="44546A">
                        <a:lumMod val="50000"/>
                      </a:srgbClr>
                    </a:solidFill>
                  </a:ln>
                  <a:solidFill>
                    <a:srgbClr val="44546A">
                      <a:lumMod val="50000"/>
                    </a:srgbClr>
                  </a:solidFill>
                  <a:effectLst/>
                  <a:uLnTx/>
                  <a:uFillTx/>
                  <a:latin typeface="BIZ UDPゴシック" panose="020B0400000000000000" pitchFamily="50" charset="-128"/>
                  <a:ea typeface="BIZ UDPゴシック" panose="020B0400000000000000" pitchFamily="50" charset="-128"/>
                  <a:cs typeface="源真ゴシック等幅 Bold" panose="020B0609020203020207" pitchFamily="49" charset="-128"/>
                </a:rPr>
                <a:t>/</a:t>
              </a:r>
              <a:r>
                <a:rPr kumimoji="1" lang="ja-JP" altLang="en-US" sz="3200" b="1" dirty="0">
                  <a:ln w="50800">
                    <a:solidFill>
                      <a:srgbClr val="44546A">
                        <a:lumMod val="50000"/>
                      </a:srgbClr>
                    </a:solidFill>
                  </a:ln>
                  <a:solidFill>
                    <a:srgbClr val="44546A">
                      <a:lumMod val="50000"/>
                    </a:srgbClr>
                  </a:solidFill>
                  <a:latin typeface="BIZ UDPゴシック" panose="020B0400000000000000" pitchFamily="50" charset="-128"/>
                  <a:ea typeface="BIZ UDPゴシック" panose="020B0400000000000000" pitchFamily="50" charset="-128"/>
                  <a:cs typeface="源真ゴシック等幅 Bold" panose="020B0609020203020207" pitchFamily="49" charset="-128"/>
                </a:rPr>
                <a:t>１４（月）</a:t>
              </a:r>
              <a:endParaRPr kumimoji="1" lang="ja-JP" altLang="en-US" sz="3200" b="1" i="0" u="none" strike="noStrike" kern="1200" cap="none" spc="0" normalizeH="0" baseline="0" noProof="0" dirty="0">
                <a:ln w="50800">
                  <a:solidFill>
                    <a:srgbClr val="44546A">
                      <a:lumMod val="50000"/>
                    </a:srgbClr>
                  </a:solidFill>
                </a:ln>
                <a:solidFill>
                  <a:srgbClr val="44546A">
                    <a:lumMod val="50000"/>
                  </a:srgbClr>
                </a:solidFill>
                <a:effectLst/>
                <a:uLnTx/>
                <a:uFillTx/>
                <a:latin typeface="BIZ UDPゴシック" panose="020B0400000000000000" pitchFamily="50" charset="-128"/>
                <a:ea typeface="BIZ UDPゴシック" panose="020B0400000000000000" pitchFamily="50" charset="-128"/>
                <a:cs typeface="源真ゴシック等幅 Bold" panose="020B0609020203020207" pitchFamily="49" charset="-128"/>
              </a:endParaRPr>
            </a:p>
          </p:txBody>
        </p:sp>
        <p:sp>
          <p:nvSpPr>
            <p:cNvPr id="29" name="正方形/長方形 28"/>
            <p:cNvSpPr/>
            <p:nvPr/>
          </p:nvSpPr>
          <p:spPr>
            <a:xfrm>
              <a:off x="3402246" y="3108016"/>
              <a:ext cx="237597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13</a:t>
              </a:r>
              <a:r>
                <a:rPr kumimoji="1" lang="ja-JP" altLang="en-US"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00</a:t>
              </a:r>
              <a:r>
                <a:rPr kumimoji="1" lang="ja-JP" altLang="en-US"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1</a:t>
              </a:r>
              <a:r>
                <a:rPr kumimoji="1" lang="ja-JP" altLang="en-US"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７：０</a:t>
              </a:r>
              <a:r>
                <a:rPr kumimoji="1" lang="en-US" altLang="ja-JP"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0</a:t>
              </a:r>
              <a:endParaRPr kumimoji="1" lang="ja-JP" altLang="en-US" sz="18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30" name="正方形/長方形 29"/>
            <p:cNvSpPr/>
            <p:nvPr/>
          </p:nvSpPr>
          <p:spPr>
            <a:xfrm>
              <a:off x="121054" y="3535194"/>
              <a:ext cx="702940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200" b="1" i="0" u="none" strike="noStrike" kern="1200" cap="none" spc="0" normalizeH="0" baseline="0" noProof="0" dirty="0">
                  <a:ln>
                    <a:solidFill>
                      <a:srgbClr val="44546A">
                        <a:lumMod val="50000"/>
                      </a:srgbClr>
                    </a:solidFill>
                  </a:ln>
                  <a:solidFill>
                    <a:srgbClr val="FF0000"/>
                  </a:solidFill>
                  <a:effectLst/>
                  <a:uLnTx/>
                  <a:uFillTx/>
                  <a:latin typeface="HG丸ｺﾞｼｯｸM-PRO" panose="020F0600000000000000" pitchFamily="50" charset="-128"/>
                  <a:ea typeface="HG丸ｺﾞｼｯｸM-PRO" panose="020F0600000000000000" pitchFamily="50" charset="-128"/>
                  <a:cs typeface="+mn-cs"/>
                </a:rPr>
                <a:t>会場参加</a:t>
              </a:r>
              <a:r>
                <a:rPr kumimoji="1" lang="ja-JP" altLang="en-US" sz="16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または</a:t>
              </a:r>
              <a:r>
                <a:rPr kumimoji="1" lang="ja-JP" altLang="en-US" sz="2200" b="1" i="0" u="none" strike="noStrike" kern="1200" cap="none" spc="0" normalizeH="0" baseline="0" noProof="0" dirty="0">
                  <a:ln>
                    <a:solidFill>
                      <a:srgbClr val="44546A">
                        <a:lumMod val="50000"/>
                      </a:srgbClr>
                    </a:solidFill>
                  </a:ln>
                  <a:solidFill>
                    <a:srgbClr val="FF0000"/>
                  </a:solidFill>
                  <a:effectLst/>
                  <a:uLnTx/>
                  <a:uFillTx/>
                  <a:latin typeface="HG丸ｺﾞｼｯｸM-PRO" panose="020F0600000000000000" pitchFamily="50" charset="-128"/>
                  <a:ea typeface="HG丸ｺﾞｼｯｸM-PRO" panose="020F0600000000000000" pitchFamily="50" charset="-128"/>
                  <a:cs typeface="+mn-cs"/>
                </a:rPr>
                <a:t>オンライン参加</a:t>
              </a:r>
              <a:r>
                <a:rPr kumimoji="1" lang="ja-JP" altLang="en-US" sz="1600" b="1" i="0" u="none" strike="noStrike" kern="1200" cap="none" spc="0" normalizeH="0" baseline="0" noProof="0" dirty="0">
                  <a:ln>
                    <a:solidFill>
                      <a:srgbClr val="44546A">
                        <a:lumMod val="50000"/>
                      </a:srgbClr>
                    </a:solidFill>
                  </a:ln>
                  <a:solidFill>
                    <a:srgbClr val="44546A">
                      <a:lumMod val="50000"/>
                    </a:srgbClr>
                  </a:solidFill>
                  <a:effectLst/>
                  <a:uLnTx/>
                  <a:uFillTx/>
                  <a:latin typeface="HG丸ｺﾞｼｯｸM-PRO" panose="020F0600000000000000" pitchFamily="50" charset="-128"/>
                  <a:ea typeface="HG丸ｺﾞｼｯｸM-PRO" panose="020F0600000000000000" pitchFamily="50" charset="-128"/>
                  <a:cs typeface="+mn-cs"/>
                </a:rPr>
                <a:t>が選べます</a:t>
              </a:r>
            </a:p>
          </p:txBody>
        </p:sp>
      </p:grpSp>
      <p:grpSp>
        <p:nvGrpSpPr>
          <p:cNvPr id="2" name="グループ化 1"/>
          <p:cNvGrpSpPr/>
          <p:nvPr/>
        </p:nvGrpSpPr>
        <p:grpSpPr>
          <a:xfrm>
            <a:off x="4975116" y="1978322"/>
            <a:ext cx="2000621" cy="562593"/>
            <a:chOff x="4934824" y="5186209"/>
            <a:chExt cx="2000621" cy="847110"/>
          </a:xfrm>
        </p:grpSpPr>
        <p:sp>
          <p:nvSpPr>
            <p:cNvPr id="4" name="楕円 3"/>
            <p:cNvSpPr/>
            <p:nvPr/>
          </p:nvSpPr>
          <p:spPr>
            <a:xfrm>
              <a:off x="5074958" y="5214146"/>
              <a:ext cx="1720355" cy="80152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2" name="楕円 21"/>
            <p:cNvSpPr/>
            <p:nvPr/>
          </p:nvSpPr>
          <p:spPr>
            <a:xfrm>
              <a:off x="4934824" y="5186209"/>
              <a:ext cx="2000621" cy="8471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参加無料</a:t>
              </a:r>
              <a:endParaRPr kumimoji="1" lang="en-US" altLang="ja-JP" sz="1800"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事前申込制</a:t>
              </a:r>
            </a:p>
          </p:txBody>
        </p:sp>
      </p:grpSp>
      <p:sp>
        <p:nvSpPr>
          <p:cNvPr id="32" name="テキスト ボックス 31">
            <a:extLst>
              <a:ext uri="{FF2B5EF4-FFF2-40B4-BE49-F238E27FC236}">
                <a16:creationId xmlns:a16="http://schemas.microsoft.com/office/drawing/2014/main" id="{4B5F664F-2058-6903-8ADC-0F8C648AB919}"/>
              </a:ext>
            </a:extLst>
          </p:cNvPr>
          <p:cNvSpPr txBox="1"/>
          <p:nvPr/>
        </p:nvSpPr>
        <p:spPr>
          <a:xfrm>
            <a:off x="117500" y="2602380"/>
            <a:ext cx="6479667" cy="2751357"/>
          </a:xfrm>
          <a:prstGeom prst="rect">
            <a:avLst/>
          </a:prstGeom>
          <a:noFill/>
        </p:spPr>
        <p:txBody>
          <a:bodyPr wrap="square" lIns="0" tIns="0" rIns="0" bIns="0" rtlCol="0">
            <a:noAutofit/>
          </a:bodyPr>
          <a:lstStyle/>
          <a:p>
            <a:pPr indent="152400" algn="just"/>
            <a:r>
              <a:rPr lang="ja-JP" altLang="en-US" sz="1600" b="1" kern="100" dirty="0">
                <a:latin typeface="游明朝" panose="02020400000000000000" pitchFamily="18" charset="-128"/>
                <a:ea typeface="ＭＳ 明朝" panose="02020609040205080304" pitchFamily="17" charset="-128"/>
                <a:cs typeface="Times New Roman" panose="02020603050405020304" pitchFamily="18" charset="0"/>
              </a:rPr>
              <a:t>独立行政委員会としての個人情報保護委員会（個情委）は，個人情報保護法に基づき，「個人情報の有用性に配慮しつつ，個人の権利利益を保護するため，個人情報の適正な取扱いの確保を図ることを任務とする」独立行政委員会として設置されています。個人情報の集積・分析等が容易に生じ得るデジタル社会が進展する中で、個人情報の保護の立場から適切に関与し、対応する役割が期待されています。</a:t>
            </a:r>
          </a:p>
          <a:p>
            <a:pPr indent="152400" algn="just"/>
            <a:r>
              <a:rPr lang="ja-JP" altLang="en-US" sz="1600" b="1" kern="100" dirty="0">
                <a:latin typeface="游明朝" panose="02020400000000000000" pitchFamily="18" charset="-128"/>
                <a:ea typeface="ＭＳ 明朝" panose="02020609040205080304" pitchFamily="17" charset="-128"/>
                <a:cs typeface="Times New Roman" panose="02020603050405020304" pitchFamily="18" charset="0"/>
              </a:rPr>
              <a:t>しかし、近年、個情委は、個人情報の利活用の重視へシフトするなど、本来の役割を十分果たしていないと指摘されており、独立行政委員会としての存在に懸念が持たれています。本シンポジウムでは、個情委のあり方について、現在の課題を明らかにするともに、あるべき方向性について議論します。</a:t>
            </a:r>
            <a:endParaRPr kumimoji="1" lang="ja-JP" altLang="en-US" sz="1600" b="1" i="0" u="none" strike="noStrike" kern="1200" cap="none" spc="0" normalizeH="0" baseline="0" noProof="0" dirty="0">
              <a:ln>
                <a:noFill/>
              </a:ln>
              <a:solidFill>
                <a:srgbClr val="E7E6E6">
                  <a:lumMod val="10000"/>
                </a:srgbClr>
              </a:solidFill>
              <a:effectLst/>
              <a:uLnTx/>
              <a:uFillTx/>
              <a:latin typeface="メイリオ" panose="020B0604030504040204" pitchFamily="50" charset="-128"/>
              <a:ea typeface="メイリオ" panose="020B0604030504040204" pitchFamily="50" charset="-128"/>
              <a:cs typeface="+mn-cs"/>
            </a:endParaRPr>
          </a:p>
        </p:txBody>
      </p:sp>
      <p:sp>
        <p:nvSpPr>
          <p:cNvPr id="52" name="テキスト ボックス 51">
            <a:extLst>
              <a:ext uri="{FF2B5EF4-FFF2-40B4-BE49-F238E27FC236}">
                <a16:creationId xmlns:a16="http://schemas.microsoft.com/office/drawing/2014/main" id="{52914853-D8A4-5657-711B-243AE56780FE}"/>
              </a:ext>
            </a:extLst>
          </p:cNvPr>
          <p:cNvSpPr txBox="1"/>
          <p:nvPr/>
        </p:nvSpPr>
        <p:spPr>
          <a:xfrm>
            <a:off x="2076129" y="8128367"/>
            <a:ext cx="5189138" cy="860289"/>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石原 悠大氏（白鴎大学法学部助教）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小川 有希子氏（愛知大学法学部准教授）</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佐藤 信行氏（中央大学法科大学院教授）</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森田 明氏（弁護士）</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54" name="テキスト ボックス 53">
            <a:extLst>
              <a:ext uri="{FF2B5EF4-FFF2-40B4-BE49-F238E27FC236}">
                <a16:creationId xmlns:a16="http://schemas.microsoft.com/office/drawing/2014/main" id="{54AE8080-CFF6-EC9A-D339-3E18E8D3378A}"/>
              </a:ext>
            </a:extLst>
          </p:cNvPr>
          <p:cNvSpPr txBox="1"/>
          <p:nvPr/>
        </p:nvSpPr>
        <p:spPr>
          <a:xfrm>
            <a:off x="1915491" y="9055389"/>
            <a:ext cx="5311649" cy="25974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　</a:t>
            </a:r>
            <a:r>
              <a:rPr kumimoji="1" lang="zh-CN"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幸田</a:t>
            </a:r>
            <a:r>
              <a:rPr kumimoji="1" lang="ja-JP" altLang="en-US" sz="1400" dirty="0">
                <a:solidFill>
                  <a:srgbClr val="E7E6E6">
                    <a:lumMod val="10000"/>
                  </a:srgbClr>
                </a:solidFill>
                <a:latin typeface="HG丸ｺﾞｼｯｸM-PRO" panose="020F0600000000000000" pitchFamily="50" charset="-128"/>
                <a:ea typeface="HG丸ｺﾞｼｯｸM-PRO" panose="020F0600000000000000" pitchFamily="50" charset="-128"/>
              </a:rPr>
              <a:t> </a:t>
            </a:r>
            <a:r>
              <a:rPr kumimoji="1" lang="zh-CN"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雅治氏（弁護士）</a:t>
            </a:r>
            <a:endParaRPr kumimoji="1" lang="ja-JP"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endParaRPr>
          </a:p>
        </p:txBody>
      </p:sp>
      <p:grpSp>
        <p:nvGrpSpPr>
          <p:cNvPr id="74" name="グループ化 73">
            <a:extLst>
              <a:ext uri="{FF2B5EF4-FFF2-40B4-BE49-F238E27FC236}">
                <a16:creationId xmlns:a16="http://schemas.microsoft.com/office/drawing/2014/main" id="{6077B4E1-8417-15F6-B77A-F173E9BE30DD}"/>
              </a:ext>
            </a:extLst>
          </p:cNvPr>
          <p:cNvGrpSpPr/>
          <p:nvPr/>
        </p:nvGrpSpPr>
        <p:grpSpPr>
          <a:xfrm>
            <a:off x="117500" y="5452797"/>
            <a:ext cx="7790048" cy="2426038"/>
            <a:chOff x="-12973" y="5030765"/>
            <a:chExt cx="7790048" cy="2426038"/>
          </a:xfrm>
        </p:grpSpPr>
        <p:sp>
          <p:nvSpPr>
            <p:cNvPr id="6" name="テキスト ボックス 5">
              <a:extLst>
                <a:ext uri="{FF2B5EF4-FFF2-40B4-BE49-F238E27FC236}">
                  <a16:creationId xmlns:a16="http://schemas.microsoft.com/office/drawing/2014/main" id="{87864238-37A9-F79E-43EC-5757F6A1C277}"/>
                </a:ext>
              </a:extLst>
            </p:cNvPr>
            <p:cNvSpPr txBox="1"/>
            <p:nvPr/>
          </p:nvSpPr>
          <p:spPr>
            <a:xfrm>
              <a:off x="242328" y="5030765"/>
              <a:ext cx="254082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E7E6E6">
                      <a:lumMod val="10000"/>
                    </a:srgbClr>
                  </a:solidFill>
                  <a:effectLst/>
                  <a:uLnTx/>
                  <a:uFillTx/>
                  <a:latin typeface="Meiryo UI" panose="020B0604030504040204" pitchFamily="50" charset="-128"/>
                  <a:ea typeface="Meiryo UI" panose="020B0604030504040204" pitchFamily="50" charset="-128"/>
                  <a:cs typeface="+mn-cs"/>
                </a:rPr>
                <a:t>プログラム</a:t>
              </a:r>
            </a:p>
          </p:txBody>
        </p:sp>
        <p:grpSp>
          <p:nvGrpSpPr>
            <p:cNvPr id="33" name="グループ化 32">
              <a:extLst>
                <a:ext uri="{FF2B5EF4-FFF2-40B4-BE49-F238E27FC236}">
                  <a16:creationId xmlns:a16="http://schemas.microsoft.com/office/drawing/2014/main" id="{17EFE375-0FED-CAFA-D0B7-74C2B8C17591}"/>
                </a:ext>
              </a:extLst>
            </p:cNvPr>
            <p:cNvGrpSpPr/>
            <p:nvPr/>
          </p:nvGrpSpPr>
          <p:grpSpPr>
            <a:xfrm>
              <a:off x="-12973" y="5343423"/>
              <a:ext cx="7790048" cy="2113380"/>
              <a:chOff x="322045" y="5093382"/>
              <a:chExt cx="7790048" cy="2113380"/>
            </a:xfrm>
          </p:grpSpPr>
          <p:sp>
            <p:nvSpPr>
              <p:cNvPr id="35" name="テキスト ボックス 34">
                <a:extLst>
                  <a:ext uri="{FF2B5EF4-FFF2-40B4-BE49-F238E27FC236}">
                    <a16:creationId xmlns:a16="http://schemas.microsoft.com/office/drawing/2014/main" id="{AFA1BA5F-5B71-125B-CE76-70327D8CFDFB}"/>
                  </a:ext>
                </a:extLst>
              </p:cNvPr>
              <p:cNvSpPr txBox="1"/>
              <p:nvPr/>
            </p:nvSpPr>
            <p:spPr>
              <a:xfrm>
                <a:off x="322045" y="5140978"/>
                <a:ext cx="1034050" cy="223598"/>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①基 調</a:t>
                </a:r>
                <a:r>
                  <a:rPr kumimoji="1" lang="en-US" altLang="ja-JP" sz="1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a:t>
                </a:r>
                <a:r>
                  <a:rPr kumimoji="1" lang="ja-JP" altLang="en-US" sz="1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講 演</a:t>
                </a:r>
              </a:p>
            </p:txBody>
          </p:sp>
          <p:sp>
            <p:nvSpPr>
              <p:cNvPr id="36" name="テキスト ボックス 35">
                <a:extLst>
                  <a:ext uri="{FF2B5EF4-FFF2-40B4-BE49-F238E27FC236}">
                    <a16:creationId xmlns:a16="http://schemas.microsoft.com/office/drawing/2014/main" id="{052ACEBC-919C-D5DC-26EF-0608FD833894}"/>
                  </a:ext>
                </a:extLst>
              </p:cNvPr>
              <p:cNvSpPr txBox="1"/>
              <p:nvPr/>
            </p:nvSpPr>
            <p:spPr>
              <a:xfrm>
                <a:off x="1478897" y="5093382"/>
                <a:ext cx="6633196" cy="23874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個人情報保護委員会の独立行政委員会としての機能不全</a:t>
                </a:r>
              </a:p>
            </p:txBody>
          </p:sp>
          <p:sp>
            <p:nvSpPr>
              <p:cNvPr id="37" name="テキスト ボックス 36">
                <a:extLst>
                  <a:ext uri="{FF2B5EF4-FFF2-40B4-BE49-F238E27FC236}">
                    <a16:creationId xmlns:a16="http://schemas.microsoft.com/office/drawing/2014/main" id="{A829493A-7620-6798-40D5-CFB773D76E8D}"/>
                  </a:ext>
                </a:extLst>
              </p:cNvPr>
              <p:cNvSpPr txBox="1"/>
              <p:nvPr/>
            </p:nvSpPr>
            <p:spPr>
              <a:xfrm>
                <a:off x="355790" y="5660518"/>
                <a:ext cx="1045332" cy="20142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②講　　　演</a:t>
                </a:r>
              </a:p>
            </p:txBody>
          </p:sp>
          <p:sp>
            <p:nvSpPr>
              <p:cNvPr id="38" name="テキスト ボックス 37">
                <a:extLst>
                  <a:ext uri="{FF2B5EF4-FFF2-40B4-BE49-F238E27FC236}">
                    <a16:creationId xmlns:a16="http://schemas.microsoft.com/office/drawing/2014/main" id="{8FED466D-F01D-48E8-C1DD-667F10177EE5}"/>
                  </a:ext>
                </a:extLst>
              </p:cNvPr>
              <p:cNvSpPr txBox="1"/>
              <p:nvPr/>
            </p:nvSpPr>
            <p:spPr>
              <a:xfrm>
                <a:off x="1445183" y="5601197"/>
                <a:ext cx="5623473" cy="21482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個人情報保護委員会を含む独立行政委員会の比較</a:t>
                </a:r>
              </a:p>
            </p:txBody>
          </p:sp>
          <p:sp>
            <p:nvSpPr>
              <p:cNvPr id="39" name="テキスト ボックス 38">
                <a:extLst>
                  <a:ext uri="{FF2B5EF4-FFF2-40B4-BE49-F238E27FC236}">
                    <a16:creationId xmlns:a16="http://schemas.microsoft.com/office/drawing/2014/main" id="{E65B0B8B-E556-C1D4-364B-2B7DC3953758}"/>
                  </a:ext>
                </a:extLst>
              </p:cNvPr>
              <p:cNvSpPr txBox="1"/>
              <p:nvPr/>
            </p:nvSpPr>
            <p:spPr>
              <a:xfrm>
                <a:off x="1485830" y="6061777"/>
                <a:ext cx="4871619" cy="30777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個人情報保護委員会は自治体の疑問にどう答えたか</a:t>
                </a:r>
                <a:endParaRPr kumimoji="1" lang="en-US" altLang="ja-JP"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情報公開請求で得た約</a:t>
                </a:r>
                <a:r>
                  <a:rPr kumimoji="1" lang="en-US" altLang="ja-JP"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2,500</a:t>
                </a:r>
                <a:r>
                  <a:rPr kumimoji="1" lang="ja-JP" altLang="en-US"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件の</a:t>
                </a:r>
                <a:r>
                  <a:rPr kumimoji="1" lang="en-US" altLang="ja-JP"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QA</a:t>
                </a:r>
                <a:r>
                  <a:rPr kumimoji="1" lang="ja-JP" altLang="en-US"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の分析と評価</a:t>
                </a:r>
              </a:p>
            </p:txBody>
          </p:sp>
          <p:sp>
            <p:nvSpPr>
              <p:cNvPr id="40" name="テキスト ボックス 39">
                <a:extLst>
                  <a:ext uri="{FF2B5EF4-FFF2-40B4-BE49-F238E27FC236}">
                    <a16:creationId xmlns:a16="http://schemas.microsoft.com/office/drawing/2014/main" id="{AC639476-47AB-1CC9-1D5B-74BDE6C54D58}"/>
                  </a:ext>
                </a:extLst>
              </p:cNvPr>
              <p:cNvSpPr txBox="1"/>
              <p:nvPr/>
            </p:nvSpPr>
            <p:spPr>
              <a:xfrm>
                <a:off x="1539010" y="5344227"/>
                <a:ext cx="5522230" cy="25011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rgbClr val="E7E6E6">
                        <a:lumMod val="10000"/>
                      </a:srgbClr>
                    </a:solidFill>
                    <a:latin typeface="HG丸ｺﾞｼｯｸM-PRO" panose="020F0600000000000000" pitchFamily="50" charset="-128"/>
                    <a:ea typeface="HG丸ｺﾞｼｯｸM-PRO" panose="020F0600000000000000" pitchFamily="50" charset="-128"/>
                  </a:rPr>
                  <a:t>實原 隆志氏（南山大学大学院法務研究科教授）</a:t>
                </a:r>
                <a:endParaRPr kumimoji="1" lang="ja-JP" altLang="en-US" sz="12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41" name="テキスト ボックス 40">
                <a:extLst>
                  <a:ext uri="{FF2B5EF4-FFF2-40B4-BE49-F238E27FC236}">
                    <a16:creationId xmlns:a16="http://schemas.microsoft.com/office/drawing/2014/main" id="{DE4160AD-2603-BBEF-82AC-C3C85DF84E10}"/>
                  </a:ext>
                </a:extLst>
              </p:cNvPr>
              <p:cNvSpPr txBox="1"/>
              <p:nvPr/>
            </p:nvSpPr>
            <p:spPr>
              <a:xfrm>
                <a:off x="1558966" y="5783399"/>
                <a:ext cx="5290567" cy="2447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dirty="0">
                    <a:solidFill>
                      <a:srgbClr val="E7E6E6">
                        <a:lumMod val="10000"/>
                      </a:srgbClr>
                    </a:solidFill>
                    <a:latin typeface="HG丸ｺﾞｼｯｸM-PRO" panose="020F0600000000000000" pitchFamily="50" charset="-128"/>
                    <a:ea typeface="HG丸ｺﾞｼｯｸM-PRO" panose="020F0600000000000000" pitchFamily="50" charset="-128"/>
                  </a:rPr>
                  <a:t>沼本 祐太氏（同志社大学法学部准教授）</a:t>
                </a:r>
                <a:endParaRPr kumimoji="1" lang="ja-JP" altLang="en-US" sz="1200" b="0" i="0" u="none" strike="noStrike" kern="1200" cap="none" spc="0" normalizeH="0" baseline="0" noProof="0" dirty="0">
                  <a:ln>
                    <a:noFill/>
                  </a:ln>
                  <a:solidFill>
                    <a:prstClr val="white"/>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42" name="テキスト ボックス 41">
                <a:extLst>
                  <a:ext uri="{FF2B5EF4-FFF2-40B4-BE49-F238E27FC236}">
                    <a16:creationId xmlns:a16="http://schemas.microsoft.com/office/drawing/2014/main" id="{953F9BFE-5A96-FB21-104D-96647195E846}"/>
                  </a:ext>
                </a:extLst>
              </p:cNvPr>
              <p:cNvSpPr txBox="1"/>
              <p:nvPr/>
            </p:nvSpPr>
            <p:spPr>
              <a:xfrm>
                <a:off x="1591947" y="6567133"/>
                <a:ext cx="5141903" cy="223598"/>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犬塚 克氏（元横浜市市民局市民情報室長）</a:t>
                </a:r>
                <a:endParaRPr kumimoji="1" lang="ja-JP" altLang="en-US" sz="16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43" name="テキスト ボックス 42">
                <a:extLst>
                  <a:ext uri="{FF2B5EF4-FFF2-40B4-BE49-F238E27FC236}">
                    <a16:creationId xmlns:a16="http://schemas.microsoft.com/office/drawing/2014/main" id="{EED286FE-D813-D55B-3BEC-CED8D3032091}"/>
                  </a:ext>
                </a:extLst>
              </p:cNvPr>
              <p:cNvSpPr txBox="1"/>
              <p:nvPr/>
            </p:nvSpPr>
            <p:spPr>
              <a:xfrm>
                <a:off x="390659" y="6087043"/>
                <a:ext cx="975299" cy="242337"/>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③講　　　演</a:t>
                </a:r>
              </a:p>
            </p:txBody>
          </p:sp>
          <p:sp>
            <p:nvSpPr>
              <p:cNvPr id="50" name="テキスト ボックス 49">
                <a:extLst>
                  <a:ext uri="{FF2B5EF4-FFF2-40B4-BE49-F238E27FC236}">
                    <a16:creationId xmlns:a16="http://schemas.microsoft.com/office/drawing/2014/main" id="{5005C7D8-6EF8-3099-3734-E907C2B6F3D4}"/>
                  </a:ext>
                </a:extLst>
              </p:cNvPr>
              <p:cNvSpPr txBox="1"/>
              <p:nvPr/>
            </p:nvSpPr>
            <p:spPr>
              <a:xfrm>
                <a:off x="355790" y="6924414"/>
                <a:ext cx="1172365" cy="242337"/>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⑤</a:t>
                </a:r>
                <a:r>
                  <a:rPr kumimoji="1" lang="ja-JP" altLang="en-US" sz="11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ﾊﾟﾈﾙﾃﾞｨｽｶｯｼｮﾝ</a:t>
                </a:r>
              </a:p>
            </p:txBody>
          </p:sp>
          <p:sp>
            <p:nvSpPr>
              <p:cNvPr id="51" name="テキスト ボックス 50">
                <a:extLst>
                  <a:ext uri="{FF2B5EF4-FFF2-40B4-BE49-F238E27FC236}">
                    <a16:creationId xmlns:a16="http://schemas.microsoft.com/office/drawing/2014/main" id="{0AD929AA-942E-B09F-F2FC-D9BB3A4F893C}"/>
                  </a:ext>
                </a:extLst>
              </p:cNvPr>
              <p:cNvSpPr txBox="1"/>
              <p:nvPr/>
            </p:nvSpPr>
            <p:spPr>
              <a:xfrm>
                <a:off x="1485830" y="6953206"/>
                <a:ext cx="5706063" cy="253556"/>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「個人情報保護委員会の出直しのための処方箋</a:t>
                </a:r>
                <a:endParaRPr kumimoji="1" lang="en-US" altLang="ja-JP" sz="14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E7E6E6">
                        <a:lumMod val="10000"/>
                      </a:srgbClr>
                    </a:solidFill>
                    <a:latin typeface="HG丸ｺﾞｼｯｸM-PRO" panose="020F0600000000000000" pitchFamily="50" charset="-128"/>
                    <a:ea typeface="HG丸ｺﾞｼｯｸM-PRO" panose="020F0600000000000000" pitchFamily="50" charset="-128"/>
                  </a:rPr>
                  <a:t>　～個人情報の保護レベルの向上に向けて～」</a:t>
                </a:r>
                <a:endParaRPr kumimoji="1" lang="ja-JP" altLang="en-US" sz="1200" b="1"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endParaRPr>
              </a:p>
            </p:txBody>
          </p:sp>
        </p:grpSp>
        <p:sp>
          <p:nvSpPr>
            <p:cNvPr id="61" name="楕円 60">
              <a:extLst>
                <a:ext uri="{FF2B5EF4-FFF2-40B4-BE49-F238E27FC236}">
                  <a16:creationId xmlns:a16="http://schemas.microsoft.com/office/drawing/2014/main" id="{D72692E7-FB6E-F955-3403-445E2910043D}"/>
                </a:ext>
              </a:extLst>
            </p:cNvPr>
            <p:cNvSpPr/>
            <p:nvPr/>
          </p:nvSpPr>
          <p:spPr>
            <a:xfrm>
              <a:off x="55641" y="5129389"/>
              <a:ext cx="204115" cy="197120"/>
            </a:xfrm>
            <a:prstGeom prst="ellipse">
              <a:avLst/>
            </a:prstGeom>
            <a:solidFill>
              <a:srgbClr val="139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67" name="テキスト ボックス 66">
            <a:extLst>
              <a:ext uri="{FF2B5EF4-FFF2-40B4-BE49-F238E27FC236}">
                <a16:creationId xmlns:a16="http://schemas.microsoft.com/office/drawing/2014/main" id="{B1356227-E868-C959-D6E7-7DEA01AA0683}"/>
              </a:ext>
            </a:extLst>
          </p:cNvPr>
          <p:cNvSpPr txBox="1"/>
          <p:nvPr/>
        </p:nvSpPr>
        <p:spPr>
          <a:xfrm>
            <a:off x="233432" y="8128077"/>
            <a:ext cx="1953872" cy="23924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139690"/>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パ ネ リ ス ト</a:t>
            </a:r>
            <a:r>
              <a:rPr kumimoji="1" lang="ja-JP" altLang="en-US" sz="1400" b="0" i="0" u="none" strike="noStrike" kern="1200" cap="none" spc="0" normalizeH="0" baseline="0" noProof="0" dirty="0">
                <a:ln>
                  <a:noFill/>
                </a:ln>
                <a:solidFill>
                  <a:srgbClr val="139690"/>
                </a:solidFill>
                <a:effectLst/>
                <a:uLnTx/>
                <a:uFillTx/>
                <a:latin typeface="HG丸ｺﾞｼｯｸM-PRO" panose="020F0600000000000000" pitchFamily="50" charset="-128"/>
                <a:ea typeface="HG丸ｺﾞｼｯｸM-PRO" panose="020F0600000000000000" pitchFamily="50" charset="-128"/>
                <a:cs typeface="+mn-cs"/>
              </a:rPr>
              <a:t>◆</a:t>
            </a:r>
          </a:p>
        </p:txBody>
      </p:sp>
      <p:sp>
        <p:nvSpPr>
          <p:cNvPr id="69" name="テキスト ボックス 68">
            <a:extLst>
              <a:ext uri="{FF2B5EF4-FFF2-40B4-BE49-F238E27FC236}">
                <a16:creationId xmlns:a16="http://schemas.microsoft.com/office/drawing/2014/main" id="{6374D2F9-D51E-41A8-A614-AB9B38267995}"/>
              </a:ext>
            </a:extLst>
          </p:cNvPr>
          <p:cNvSpPr txBox="1"/>
          <p:nvPr/>
        </p:nvSpPr>
        <p:spPr>
          <a:xfrm>
            <a:off x="108486" y="9019107"/>
            <a:ext cx="506539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139690"/>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400" b="0" i="0" u="none" strike="noStrike" kern="1200" cap="none" spc="0" normalizeH="0" baseline="0" noProof="0" dirty="0">
                <a:ln>
                  <a:noFill/>
                </a:ln>
                <a:solidFill>
                  <a:srgbClr val="E7E6E6">
                    <a:lumMod val="10000"/>
                  </a:srgbClr>
                </a:solidFill>
                <a:effectLst/>
                <a:uLnTx/>
                <a:uFillTx/>
                <a:latin typeface="HG丸ｺﾞｼｯｸM-PRO" panose="020F0600000000000000" pitchFamily="50" charset="-128"/>
                <a:ea typeface="HG丸ｺﾞｼｯｸM-PRO" panose="020F0600000000000000" pitchFamily="50" charset="-128"/>
                <a:cs typeface="+mn-cs"/>
              </a:rPr>
              <a:t>コーディネーター</a:t>
            </a:r>
            <a:r>
              <a:rPr kumimoji="1" lang="ja-JP" altLang="en-US" sz="1400" b="0" i="0" u="none" strike="noStrike" kern="1200" cap="none" spc="0" normalizeH="0" baseline="0" noProof="0" dirty="0">
                <a:ln>
                  <a:noFill/>
                </a:ln>
                <a:solidFill>
                  <a:srgbClr val="139690"/>
                </a:solidFill>
                <a:effectLst/>
                <a:uLnTx/>
                <a:uFillTx/>
                <a:latin typeface="HG丸ｺﾞｼｯｸM-PRO" panose="020F0600000000000000" pitchFamily="50" charset="-128"/>
                <a:ea typeface="HG丸ｺﾞｼｯｸM-PRO" panose="020F0600000000000000" pitchFamily="50" charset="-128"/>
                <a:cs typeface="+mn-cs"/>
              </a:rPr>
              <a:t>◆</a:t>
            </a:r>
          </a:p>
        </p:txBody>
      </p:sp>
      <p:sp>
        <p:nvSpPr>
          <p:cNvPr id="73" name="正方形/長方形 72">
            <a:extLst>
              <a:ext uri="{FF2B5EF4-FFF2-40B4-BE49-F238E27FC236}">
                <a16:creationId xmlns:a16="http://schemas.microsoft.com/office/drawing/2014/main" id="{46EAABEA-6829-C3A8-4383-327CB8EF6BA5}"/>
              </a:ext>
            </a:extLst>
          </p:cNvPr>
          <p:cNvSpPr/>
          <p:nvPr/>
        </p:nvSpPr>
        <p:spPr>
          <a:xfrm>
            <a:off x="31826" y="9268084"/>
            <a:ext cx="8581908" cy="8463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a:t>
            </a:r>
            <a:r>
              <a:rPr kumimoji="1" lang="ja-JP" altLang="en-US" sz="1400" b="1" i="0" u="none" strike="noStrike" kern="1200" cap="none" spc="0" normalizeH="0" baseline="0" noProof="0" dirty="0">
                <a:ln>
                  <a:solidFill>
                    <a:srgbClr val="C00000"/>
                  </a:solidFill>
                </a:ln>
                <a:solidFill>
                  <a:srgbClr val="C00000"/>
                </a:solidFill>
                <a:effectLst/>
                <a:uLnTx/>
                <a:uFillTx/>
                <a:latin typeface="HG丸ｺﾞｼｯｸM-PRO" panose="020F0600000000000000" pitchFamily="50" charset="-128"/>
                <a:ea typeface="HG丸ｺﾞｼｯｸM-PRO" panose="020F0600000000000000" pitchFamily="50" charset="-128"/>
                <a:cs typeface="+mn-cs"/>
              </a:rPr>
              <a:t>申込方法　</a:t>
            </a:r>
            <a:endParaRPr kumimoji="1" lang="en-US" altLang="ja-JP" sz="1400" b="1" i="0" u="none" strike="noStrike" kern="1200" cap="none" spc="0" normalizeH="0" baseline="0" noProof="0" dirty="0">
              <a:ln>
                <a:solidFill>
                  <a:srgbClr val="C00000"/>
                </a:solidFill>
              </a:ln>
              <a:solidFill>
                <a:srgbClr val="C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９月</a:t>
            </a:r>
            <a:r>
              <a:rPr kumimoji="1" lang="en-US" altLang="ja-JP"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10</a:t>
            </a:r>
            <a:r>
              <a:rPr kumimoji="1" lang="ja-JP" altLang="en-US"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日</a:t>
            </a:r>
            <a:r>
              <a:rPr kumimoji="1" lang="en-US" altLang="ja-JP"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木</a:t>
            </a:r>
            <a:r>
              <a:rPr kumimoji="1" lang="en-US" altLang="ja-JP"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までに右記二次元バーコードからお申込みください</a:t>
            </a:r>
            <a:endParaRPr kumimoji="1" lang="en-US" altLang="ja-JP" sz="14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1" i="0" u="none" strike="noStrike" kern="1200" cap="none" spc="0" normalizeH="0" baseline="0" noProof="0" dirty="0">
              <a:ln>
                <a:solidFill>
                  <a:prstClr val="black"/>
                </a:solid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15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5" name="正方形/長方形 54">
            <a:extLst>
              <a:ext uri="{FF2B5EF4-FFF2-40B4-BE49-F238E27FC236}">
                <a16:creationId xmlns:a16="http://schemas.microsoft.com/office/drawing/2014/main" id="{6B820353-D763-0488-75FC-E52E41305883}"/>
              </a:ext>
            </a:extLst>
          </p:cNvPr>
          <p:cNvSpPr/>
          <p:nvPr/>
        </p:nvSpPr>
        <p:spPr>
          <a:xfrm>
            <a:off x="7014558" y="267486"/>
            <a:ext cx="2806700" cy="995580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A9538E53-8832-E5A1-3D36-34BAA069F308}"/>
              </a:ext>
            </a:extLst>
          </p:cNvPr>
          <p:cNvPicPr>
            <a:picLocks noChangeAspect="1"/>
          </p:cNvPicPr>
          <p:nvPr/>
        </p:nvPicPr>
        <p:blipFill>
          <a:blip r:embed="rId4"/>
          <a:stretch>
            <a:fillRect/>
          </a:stretch>
        </p:blipFill>
        <p:spPr>
          <a:xfrm>
            <a:off x="5808695" y="8910925"/>
            <a:ext cx="902714" cy="902714"/>
          </a:xfrm>
          <a:prstGeom prst="rect">
            <a:avLst/>
          </a:prstGeom>
        </p:spPr>
      </p:pic>
    </p:spTree>
    <p:extLst>
      <p:ext uri="{BB962C8B-B14F-4D97-AF65-F5344CB8AC3E}">
        <p14:creationId xmlns:p14="http://schemas.microsoft.com/office/powerpoint/2010/main" val="1649227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F75E4C2-8DD6-288B-E467-40F563AB17DB}"/>
              </a:ext>
            </a:extLst>
          </p:cNvPr>
          <p:cNvSpPr txBox="1"/>
          <p:nvPr/>
        </p:nvSpPr>
        <p:spPr>
          <a:xfrm>
            <a:off x="0" y="0"/>
            <a:ext cx="6858000" cy="10187404"/>
          </a:xfrm>
          <a:prstGeom prst="rect">
            <a:avLst/>
          </a:prstGeom>
          <a:noFill/>
        </p:spPr>
        <p:txBody>
          <a:bodyPr wrap="square">
            <a:spAutoFit/>
          </a:bodyPr>
          <a:lstStyle/>
          <a:p>
            <a:r>
              <a:rPr lang="ja-JP" altLang="en-US" dirty="0"/>
              <a:t>〇参加費無料</a:t>
            </a:r>
            <a:r>
              <a:rPr lang="en-US" altLang="ja-JP" dirty="0"/>
              <a:t>(</a:t>
            </a:r>
            <a:r>
              <a:rPr lang="ja-JP" altLang="en-US" dirty="0"/>
              <a:t>どなた様でも参加できます。</a:t>
            </a:r>
            <a:r>
              <a:rPr lang="en-US" altLang="ja-JP" dirty="0"/>
              <a:t>)</a:t>
            </a:r>
          </a:p>
          <a:p>
            <a:r>
              <a:rPr lang="ja-JP" altLang="en-US" dirty="0"/>
              <a:t>事前申込が必要です。以下の</a:t>
            </a:r>
            <a:r>
              <a:rPr lang="en-US" altLang="ja-JP" dirty="0"/>
              <a:t>URL</a:t>
            </a:r>
            <a:r>
              <a:rPr lang="ja-JP" altLang="en-US" dirty="0"/>
              <a:t>又は</a:t>
            </a:r>
            <a:endParaRPr lang="en-US" altLang="ja-JP" dirty="0"/>
          </a:p>
          <a:p>
            <a:r>
              <a:rPr lang="ja-JP" altLang="en-US" dirty="0"/>
              <a:t>二次元バーコードよりお申込み下さい。</a:t>
            </a:r>
          </a:p>
          <a:p>
            <a:r>
              <a:rPr lang="en-US" altLang="ja-JP" dirty="0">
                <a:hlinkClick r:id="rId3"/>
              </a:rPr>
              <a:t>https://forms.gle/HHALM15aQ5U2u6hz6</a:t>
            </a:r>
            <a:r>
              <a:rPr lang="ja-JP" altLang="en-US"/>
              <a:t>　　</a:t>
            </a:r>
            <a:endParaRPr lang="en-US" altLang="ja-JP" dirty="0"/>
          </a:p>
          <a:p>
            <a:r>
              <a:rPr lang="en-US" altLang="ja-JP" dirty="0"/>
              <a:t>※</a:t>
            </a:r>
            <a:r>
              <a:rPr lang="ja-JP" altLang="en-US" dirty="0"/>
              <a:t>申込期限：</a:t>
            </a:r>
            <a:r>
              <a:rPr lang="en-US" altLang="ja-JP" dirty="0"/>
              <a:t>2026</a:t>
            </a:r>
            <a:r>
              <a:rPr lang="ja-JP" altLang="en-US" dirty="0"/>
              <a:t>年</a:t>
            </a:r>
            <a:r>
              <a:rPr lang="en-US" altLang="ja-JP" dirty="0"/>
              <a:t>9</a:t>
            </a:r>
            <a:r>
              <a:rPr lang="ja-JP" altLang="en-US" dirty="0"/>
              <a:t>月</a:t>
            </a:r>
            <a:r>
              <a:rPr lang="en-US" altLang="ja-JP" dirty="0"/>
              <a:t>10</a:t>
            </a:r>
            <a:r>
              <a:rPr lang="ja-JP" altLang="en-US" dirty="0"/>
              <a:t>日（木）</a:t>
            </a:r>
          </a:p>
          <a:p>
            <a:r>
              <a:rPr lang="ja-JP" altLang="en-US" dirty="0"/>
              <a:t>〇当日の参加方法：</a:t>
            </a:r>
          </a:p>
          <a:p>
            <a:r>
              <a:rPr lang="en-US" altLang="ja-JP" dirty="0"/>
              <a:t>【</a:t>
            </a:r>
            <a:r>
              <a:rPr lang="ja-JP" altLang="en-US" dirty="0"/>
              <a:t>会場参加の方</a:t>
            </a:r>
            <a:r>
              <a:rPr lang="en-US" altLang="ja-JP" dirty="0"/>
              <a:t>】</a:t>
            </a:r>
          </a:p>
          <a:p>
            <a:r>
              <a:rPr lang="ja-JP" altLang="en-US" dirty="0"/>
              <a:t>　中央大学駿河台キャンパス</a:t>
            </a:r>
            <a:r>
              <a:rPr lang="en-US" altLang="ja-JP" dirty="0"/>
              <a:t>802</a:t>
            </a:r>
            <a:r>
              <a:rPr lang="ja-JP" altLang="en-US" dirty="0"/>
              <a:t>教室（８階）</a:t>
            </a:r>
            <a:endParaRPr lang="en-US" altLang="ja-JP" dirty="0"/>
          </a:p>
          <a:p>
            <a:r>
              <a:rPr lang="ja-JP" altLang="en-US" dirty="0"/>
              <a:t>　</a:t>
            </a:r>
            <a:r>
              <a:rPr lang="en-US" altLang="ja-JP" dirty="0">
                <a:hlinkClick r:id="rId4"/>
              </a:rPr>
              <a:t>https://www.chuo-u.ac.jp/access/surugadai/</a:t>
            </a:r>
            <a:r>
              <a:rPr lang="ja-JP" altLang="en-US" dirty="0"/>
              <a:t>　</a:t>
            </a:r>
            <a:endParaRPr lang="en-US" altLang="ja-JP" dirty="0"/>
          </a:p>
          <a:p>
            <a:r>
              <a:rPr lang="ja-JP" altLang="en-US" sz="1600" dirty="0"/>
              <a:t>　（中央大学が満席となった場合、以下の会場を用意しています。）</a:t>
            </a:r>
            <a:endParaRPr lang="en-US" altLang="ja-JP" sz="1600" dirty="0"/>
          </a:p>
          <a:p>
            <a:r>
              <a:rPr lang="ja-JP" altLang="en-US" dirty="0"/>
              <a:t>　明治大学駿河台キャンパス　アカデミーコモン</a:t>
            </a:r>
            <a:r>
              <a:rPr lang="en-US" altLang="ja-JP" dirty="0"/>
              <a:t>309C</a:t>
            </a:r>
            <a:r>
              <a:rPr lang="ja-JP" altLang="en-US" dirty="0"/>
              <a:t>　　　</a:t>
            </a:r>
            <a:endParaRPr lang="en-US" altLang="ja-JP" dirty="0"/>
          </a:p>
          <a:p>
            <a:r>
              <a:rPr lang="ja-JP" altLang="en-US" dirty="0"/>
              <a:t>　</a:t>
            </a:r>
            <a:r>
              <a:rPr lang="en-US" altLang="ja-JP" dirty="0">
                <a:hlinkClick r:id="rId5"/>
              </a:rPr>
              <a:t>https://www.meiji.ac.jp/koho/campus_guide/suruga/campus.html</a:t>
            </a:r>
            <a:r>
              <a:rPr lang="ja-JP" altLang="en-US" dirty="0"/>
              <a:t>　</a:t>
            </a:r>
            <a:endParaRPr lang="en-US" altLang="ja-JP" dirty="0"/>
          </a:p>
          <a:p>
            <a:r>
              <a:rPr lang="en-US" altLang="ja-JP" dirty="0"/>
              <a:t>【Zoom</a:t>
            </a:r>
            <a:r>
              <a:rPr lang="ja-JP" altLang="en-US" dirty="0"/>
              <a:t>参加の方</a:t>
            </a:r>
            <a:r>
              <a:rPr lang="en-US" altLang="ja-JP" dirty="0"/>
              <a:t>】</a:t>
            </a:r>
          </a:p>
          <a:p>
            <a:r>
              <a:rPr lang="ja-JP" altLang="en-US" dirty="0"/>
              <a:t>　シンポジウム当日までに申込みの際に登録いただいたメールアドレスへ、①参加者用</a:t>
            </a:r>
            <a:r>
              <a:rPr lang="en-US" altLang="ja-JP" dirty="0"/>
              <a:t>URL</a:t>
            </a:r>
            <a:r>
              <a:rPr lang="ja-JP" altLang="en-US" dirty="0"/>
              <a:t>、②配布資料データをお送りします。</a:t>
            </a:r>
          </a:p>
          <a:p>
            <a:r>
              <a:rPr lang="en-US" altLang="ja-JP" dirty="0"/>
              <a:t>【</a:t>
            </a:r>
            <a:r>
              <a:rPr lang="ja-JP" altLang="en-US" dirty="0"/>
              <a:t>注意事項</a:t>
            </a:r>
            <a:r>
              <a:rPr lang="en-US" altLang="ja-JP" dirty="0"/>
              <a:t>】</a:t>
            </a:r>
          </a:p>
          <a:p>
            <a:r>
              <a:rPr lang="en-US" altLang="ja-JP" sz="1600" dirty="0"/>
              <a:t>① </a:t>
            </a:r>
            <a:r>
              <a:rPr lang="ja-JP" altLang="en-US" sz="1600" dirty="0"/>
              <a:t>インターネット接続のできる機器とインターネットをご利用いただける環境を参加者各自でご用意下さい。</a:t>
            </a:r>
          </a:p>
          <a:p>
            <a:r>
              <a:rPr lang="ja-JP" altLang="en-US" sz="1600" dirty="0"/>
              <a:t>② </a:t>
            </a:r>
            <a:r>
              <a:rPr lang="en-US" altLang="ja-JP" sz="1600" dirty="0"/>
              <a:t>Zoom</a:t>
            </a:r>
            <a:r>
              <a:rPr lang="ja-JP" altLang="en-US" sz="1600" dirty="0"/>
              <a:t>は、</a:t>
            </a:r>
            <a:r>
              <a:rPr lang="en-US" altLang="ja-JP" sz="1600" dirty="0"/>
              <a:t>Zoom</a:t>
            </a:r>
            <a:r>
              <a:rPr lang="ja-JP" altLang="en-US" sz="1600" dirty="0"/>
              <a:t>サービス規約の内容をご確認いただき、同意の上ご利用下さい。</a:t>
            </a:r>
          </a:p>
          <a:p>
            <a:r>
              <a:rPr lang="ja-JP" altLang="en-US" sz="1600" dirty="0"/>
              <a:t>③ </a:t>
            </a:r>
            <a:r>
              <a:rPr lang="en-US" altLang="ja-JP" sz="1600" dirty="0"/>
              <a:t>Zoom</a:t>
            </a:r>
            <a:r>
              <a:rPr lang="ja-JP" altLang="en-US" sz="1600" dirty="0"/>
              <a:t>への参加にあたり、</a:t>
            </a:r>
            <a:r>
              <a:rPr lang="en-US" altLang="ja-JP" sz="1600" dirty="0"/>
              <a:t>Zoom</a:t>
            </a:r>
            <a:r>
              <a:rPr lang="ja-JP" altLang="en-US" sz="1600" dirty="0"/>
              <a:t>上でお名前とメールアドレスの入力が必要です。</a:t>
            </a:r>
            <a:r>
              <a:rPr lang="en-US" altLang="ja-JP" sz="1600" dirty="0"/>
              <a:t>https://zoom.us/jp-jp/terms.html</a:t>
            </a:r>
          </a:p>
          <a:p>
            <a:r>
              <a:rPr lang="en-US" altLang="ja-JP" sz="1600" dirty="0"/>
              <a:t>④ </a:t>
            </a:r>
            <a:r>
              <a:rPr lang="ja-JP" altLang="en-US" sz="1600" dirty="0"/>
              <a:t>あらかじめ視聴を希望される機材で</a:t>
            </a:r>
            <a:r>
              <a:rPr lang="en-US" altLang="ja-JP" sz="1600" dirty="0"/>
              <a:t>Zoom</a:t>
            </a:r>
            <a:r>
              <a:rPr lang="ja-JP" altLang="en-US" sz="1600" dirty="0"/>
              <a:t>のインストールをお願いいたします。</a:t>
            </a:r>
            <a:r>
              <a:rPr lang="en-US" altLang="ja-JP" sz="1600" dirty="0"/>
              <a:t>https://zoom.us/download</a:t>
            </a:r>
          </a:p>
          <a:p>
            <a:r>
              <a:rPr lang="en-US" altLang="ja-JP" sz="1600" dirty="0"/>
              <a:t>⑤ </a:t>
            </a:r>
            <a:r>
              <a:rPr lang="ja-JP" altLang="en-US" sz="1600" dirty="0"/>
              <a:t>当日、何らかの理由で通信が中断し復旧困難となった場合、やむを得ずシンポジウムを中止する可能性があります。</a:t>
            </a:r>
            <a:r>
              <a:rPr lang="en-US" altLang="ja-JP" sz="1600" dirty="0"/>
              <a:t>PC</a:t>
            </a:r>
            <a:r>
              <a:rPr lang="ja-JP" altLang="en-US" sz="1600" dirty="0"/>
              <a:t>環境・通信状況等の不具合については主催者では責任を負わず、サポート対応も行いません。</a:t>
            </a:r>
          </a:p>
          <a:p>
            <a:r>
              <a:rPr lang="ja-JP" altLang="en-US" sz="1600" dirty="0"/>
              <a:t>⑥ 主催者側において、本シンポジウムの内容を記録し</a:t>
            </a:r>
            <a:r>
              <a:rPr lang="en-US" altLang="ja-JP" sz="1600" dirty="0"/>
              <a:t>､</a:t>
            </a:r>
            <a:r>
              <a:rPr lang="ja-JP" altLang="en-US" sz="1600" dirty="0"/>
              <a:t>成果普及に利用するため</a:t>
            </a:r>
            <a:r>
              <a:rPr lang="en-US" altLang="ja-JP" sz="1600" dirty="0"/>
              <a:t>､</a:t>
            </a:r>
            <a:r>
              <a:rPr lang="ja-JP" altLang="en-US" sz="1600" dirty="0"/>
              <a:t>本シンポジウムの様子の録画</a:t>
            </a:r>
            <a:r>
              <a:rPr lang="en-US" altLang="ja-JP" sz="1600" dirty="0"/>
              <a:t>､</a:t>
            </a:r>
            <a:r>
              <a:rPr lang="ja-JP" altLang="en-US" sz="1600" dirty="0"/>
              <a:t>録音を行っております。録画、録音した内容は</a:t>
            </a:r>
            <a:r>
              <a:rPr lang="en-US" altLang="ja-JP" sz="1600" dirty="0"/>
              <a:t>､</a:t>
            </a:r>
            <a:r>
              <a:rPr lang="ja-JP" altLang="en-US" sz="1600" dirty="0"/>
              <a:t>主催者等において、</a:t>
            </a:r>
            <a:r>
              <a:rPr lang="en-US" altLang="ja-JP" sz="1600" dirty="0"/>
              <a:t>HP､</a:t>
            </a:r>
            <a:r>
              <a:rPr lang="ja-JP" altLang="en-US" sz="1600" dirty="0"/>
              <a:t>パンフレット</a:t>
            </a:r>
            <a:r>
              <a:rPr lang="en-US" altLang="ja-JP" sz="1600" dirty="0"/>
              <a:t>､</a:t>
            </a:r>
            <a:r>
              <a:rPr lang="ja-JP" altLang="en-US" sz="1600" dirty="0"/>
              <a:t>一般向け書籍等に使用させていただくことがあります。</a:t>
            </a:r>
          </a:p>
          <a:p>
            <a:r>
              <a:rPr lang="ja-JP" altLang="en-US" sz="1600" dirty="0"/>
              <a:t>⑦ 配信内容の撮影・録音はご遠慮願います。参加者個人の録音・録画・キャプチャ等を利用した記録や二次使用は固くお断り申し上げます。</a:t>
            </a:r>
          </a:p>
          <a:p>
            <a:r>
              <a:rPr lang="ja-JP" altLang="en-US" sz="1600" dirty="0"/>
              <a:t>主催：個人情報保護機関のあり方研究会</a:t>
            </a:r>
          </a:p>
          <a:p>
            <a:r>
              <a:rPr lang="ja-JP" altLang="en-US" sz="1600" dirty="0"/>
              <a:t>協力：明治大学自治体政策経営研究所</a:t>
            </a:r>
          </a:p>
          <a:p>
            <a:r>
              <a:rPr lang="ja-JP" altLang="en-US" sz="1600" dirty="0"/>
              <a:t>後援：</a:t>
            </a:r>
            <a:r>
              <a:rPr lang="zh-CN" altLang="en-US" sz="1600" dirty="0"/>
              <a:t>神奈川大学法学研究所</a:t>
            </a:r>
            <a:r>
              <a:rPr lang="ja-JP" altLang="en-US" sz="1600" dirty="0"/>
              <a:t>、日弁連法務研究財団</a:t>
            </a:r>
            <a:endParaRPr lang="en-US" altLang="ja-JP" sz="1600" dirty="0"/>
          </a:p>
          <a:p>
            <a:r>
              <a:rPr lang="ja-JP" altLang="en-US" sz="1600" dirty="0"/>
              <a:t>　　　（株）廣瀬行政研究所</a:t>
            </a:r>
          </a:p>
          <a:p>
            <a:r>
              <a:rPr lang="ja-JP" altLang="en-US" sz="1600" dirty="0"/>
              <a:t>問い合わせ：シンポジウム事務局（</a:t>
            </a:r>
            <a:r>
              <a:rPr lang="en-US" altLang="ja-JP" sz="1600" dirty="0"/>
              <a:t>aoba-lawoffice@amail.plala.or.jp</a:t>
            </a:r>
            <a:r>
              <a:rPr lang="ja-JP" altLang="en-US" sz="1600" dirty="0"/>
              <a:t>）</a:t>
            </a:r>
          </a:p>
        </p:txBody>
      </p:sp>
      <p:pic>
        <p:nvPicPr>
          <p:cNvPr id="2" name="図 1">
            <a:extLst>
              <a:ext uri="{FF2B5EF4-FFF2-40B4-BE49-F238E27FC236}">
                <a16:creationId xmlns:a16="http://schemas.microsoft.com/office/drawing/2014/main" id="{0ADA247E-9BD2-C916-0B11-606042F540AA}"/>
              </a:ext>
            </a:extLst>
          </p:cNvPr>
          <p:cNvPicPr>
            <a:picLocks noChangeAspect="1"/>
          </p:cNvPicPr>
          <p:nvPr/>
        </p:nvPicPr>
        <p:blipFill>
          <a:blip r:embed="rId6"/>
          <a:stretch>
            <a:fillRect/>
          </a:stretch>
        </p:blipFill>
        <p:spPr>
          <a:xfrm>
            <a:off x="5133092" y="281353"/>
            <a:ext cx="1392702" cy="1392702"/>
          </a:xfrm>
          <a:prstGeom prst="rect">
            <a:avLst/>
          </a:prstGeom>
        </p:spPr>
      </p:pic>
    </p:spTree>
    <p:extLst>
      <p:ext uri="{BB962C8B-B14F-4D97-AF65-F5344CB8AC3E}">
        <p14:creationId xmlns:p14="http://schemas.microsoft.com/office/powerpoint/2010/main" val="425757938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回路</Template>
  <TotalTime>1392</TotalTime>
  <Words>860</Words>
  <Application>Microsoft Office PowerPoint</Application>
  <PresentationFormat>A4 210 x 297 mm</PresentationFormat>
  <Paragraphs>62</Paragraphs>
  <Slides>2</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BIZ UDPゴシック</vt:lpstr>
      <vt:lpstr>HG丸ｺﾞｼｯｸM-PRO</vt:lpstr>
      <vt:lpstr>Meiryo UI</vt:lpstr>
      <vt:lpstr>メイリオ</vt:lpstr>
      <vt:lpstr>游ゴシック</vt:lpstr>
      <vt:lpstr>游明朝</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事務局（横山）</dc:creator>
  <cp:lastModifiedBy>あゆ子 赤石</cp:lastModifiedBy>
  <cp:revision>107</cp:revision>
  <cp:lastPrinted>2021-07-14T12:33:50Z</cp:lastPrinted>
  <dcterms:created xsi:type="dcterms:W3CDTF">2021-07-12T02:18:53Z</dcterms:created>
  <dcterms:modified xsi:type="dcterms:W3CDTF">2026-08-19T05:22:22Z</dcterms:modified>
</cp:coreProperties>
</file>